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23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660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279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167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697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893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699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773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060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304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465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9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7157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>
            <a:extLst>
              <a:ext uri="{FF2B5EF4-FFF2-40B4-BE49-F238E27FC236}">
                <a16:creationId xmlns:a16="http://schemas.microsoft.com/office/drawing/2014/main" id="{7243C0D2-6A71-0B13-F651-2E47CB4CCF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2" y="10"/>
            <a:ext cx="12192031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FD57664-637D-40CA-83F2-B729A932B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915076"/>
            <a:ext cx="12188952" cy="1942924"/>
          </a:xfrm>
          <a:prstGeom prst="rect">
            <a:avLst/>
          </a:prstGeom>
          <a:gradFill>
            <a:gsLst>
              <a:gs pos="4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3687CE-E987-464C-8BE0-ED8125992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9580" y="5120639"/>
            <a:ext cx="3073745" cy="1280160"/>
          </a:xfrm>
        </p:spPr>
        <p:txBody>
          <a:bodyPr anchor="ctr">
            <a:normAutofit/>
          </a:bodyPr>
          <a:lstStyle/>
          <a:p>
            <a:r>
              <a:rPr lang="en-US" sz="1500">
                <a:solidFill>
                  <a:srgbClr val="FFFFFF"/>
                </a:solidFill>
              </a:rPr>
              <a:t>FAIR TRADE COFFEE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493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9FA6B-6FE0-4B72-950D-DF4FD1046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FAIR TRADE COFFEE: </a:t>
            </a:r>
            <a:br>
              <a:rPr lang="en-US" dirty="0"/>
            </a:br>
            <a:r>
              <a:rPr lang="en-US" dirty="0"/>
              <a:t>ACTIVITY Diagram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79996E-B756-453E-B371-102EBAED8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3442482"/>
              </p:ext>
            </p:extLst>
          </p:nvPr>
        </p:nvGraphicFramePr>
        <p:xfrm>
          <a:off x="1114368" y="1945639"/>
          <a:ext cx="9963264" cy="42556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0816">
                  <a:extLst>
                    <a:ext uri="{9D8B030D-6E8A-4147-A177-3AD203B41FA5}">
                      <a16:colId xmlns:a16="http://schemas.microsoft.com/office/drawing/2014/main" val="839342616"/>
                    </a:ext>
                  </a:extLst>
                </a:gridCol>
                <a:gridCol w="2490816">
                  <a:extLst>
                    <a:ext uri="{9D8B030D-6E8A-4147-A177-3AD203B41FA5}">
                      <a16:colId xmlns:a16="http://schemas.microsoft.com/office/drawing/2014/main" val="857665521"/>
                    </a:ext>
                  </a:extLst>
                </a:gridCol>
                <a:gridCol w="2490816">
                  <a:extLst>
                    <a:ext uri="{9D8B030D-6E8A-4147-A177-3AD203B41FA5}">
                      <a16:colId xmlns:a16="http://schemas.microsoft.com/office/drawing/2014/main" val="3056038791"/>
                    </a:ext>
                  </a:extLst>
                </a:gridCol>
                <a:gridCol w="2490816">
                  <a:extLst>
                    <a:ext uri="{9D8B030D-6E8A-4147-A177-3AD203B41FA5}">
                      <a16:colId xmlns:a16="http://schemas.microsoft.com/office/drawing/2014/main" val="2867421228"/>
                    </a:ext>
                  </a:extLst>
                </a:gridCol>
              </a:tblGrid>
              <a:tr h="531957">
                <a:tc>
                  <a:txBody>
                    <a:bodyPr/>
                    <a:lstStyle/>
                    <a:p>
                      <a:r>
                        <a:rPr lang="en-US" dirty="0"/>
                        <a:t>Farmer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Distributor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Retailer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Consumer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868982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Harvest coffee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26355377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Process coffee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baseline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55898551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 coffee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7213909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Put item up for Sale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Buy Item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9443460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Ship Item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Receive Item(s)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Purchase Item(s)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28363815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Enquire item details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55800700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80068795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42A0930-7AF5-4531-BC0A-3C5FEABB4393}"/>
              </a:ext>
            </a:extLst>
          </p:cNvPr>
          <p:cNvCxnSpPr/>
          <p:nvPr/>
        </p:nvCxnSpPr>
        <p:spPr>
          <a:xfrm>
            <a:off x="2369127" y="2909455"/>
            <a:ext cx="0" cy="216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E312EE7-815A-4CF4-9368-DB8BAF452B5F}"/>
              </a:ext>
            </a:extLst>
          </p:cNvPr>
          <p:cNvCxnSpPr/>
          <p:nvPr/>
        </p:nvCxnSpPr>
        <p:spPr>
          <a:xfrm>
            <a:off x="2388523" y="3429000"/>
            <a:ext cx="0" cy="216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6147724-D638-474B-963B-6F6806CB4D65}"/>
              </a:ext>
            </a:extLst>
          </p:cNvPr>
          <p:cNvCxnSpPr/>
          <p:nvPr/>
        </p:nvCxnSpPr>
        <p:spPr>
          <a:xfrm>
            <a:off x="2388523" y="3998422"/>
            <a:ext cx="0" cy="216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F098C6-CB50-468D-B0D8-F9145A42DC0A}"/>
              </a:ext>
            </a:extLst>
          </p:cNvPr>
          <p:cNvCxnSpPr>
            <a:cxnSpLocks/>
          </p:cNvCxnSpPr>
          <p:nvPr/>
        </p:nvCxnSpPr>
        <p:spPr>
          <a:xfrm>
            <a:off x="3369425" y="4350328"/>
            <a:ext cx="1003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813A6F63-BA48-4286-B49C-FB68581A374D}"/>
              </a:ext>
            </a:extLst>
          </p:cNvPr>
          <p:cNvCxnSpPr>
            <a:cxnSpLocks/>
          </p:cNvCxnSpPr>
          <p:nvPr/>
        </p:nvCxnSpPr>
        <p:spPr>
          <a:xfrm rot="10800000" flipV="1">
            <a:off x="2388523" y="4480558"/>
            <a:ext cx="2399610" cy="257696"/>
          </a:xfrm>
          <a:prstGeom prst="bentConnector3">
            <a:avLst>
              <a:gd name="adj1" fmla="val 998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BF63147-89A6-4C2E-8811-D6A6E2D8E9B1}"/>
              </a:ext>
            </a:extLst>
          </p:cNvPr>
          <p:cNvCxnSpPr>
            <a:cxnSpLocks/>
          </p:cNvCxnSpPr>
          <p:nvPr/>
        </p:nvCxnSpPr>
        <p:spPr>
          <a:xfrm>
            <a:off x="2867890" y="4885113"/>
            <a:ext cx="37407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8BBDA01-2F67-4BB2-A99C-67ABC72D83D5}"/>
              </a:ext>
            </a:extLst>
          </p:cNvPr>
          <p:cNvCxnSpPr>
            <a:cxnSpLocks/>
          </p:cNvCxnSpPr>
          <p:nvPr/>
        </p:nvCxnSpPr>
        <p:spPr>
          <a:xfrm>
            <a:off x="8068887" y="4885113"/>
            <a:ext cx="8922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3291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9FA6B-6FE0-4B72-950D-DF4FD1046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FAIR TRADE COFFEE: </a:t>
            </a:r>
            <a:br>
              <a:rPr lang="en-US" dirty="0"/>
            </a:br>
            <a:r>
              <a:rPr lang="en-US" dirty="0"/>
              <a:t>SEQUENCING Diagram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79996E-B756-453E-B371-102EBAED8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849486"/>
              </p:ext>
            </p:extLst>
          </p:nvPr>
        </p:nvGraphicFramePr>
        <p:xfrm>
          <a:off x="1114368" y="1945639"/>
          <a:ext cx="9963265" cy="42556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2653">
                  <a:extLst>
                    <a:ext uri="{9D8B030D-6E8A-4147-A177-3AD203B41FA5}">
                      <a16:colId xmlns:a16="http://schemas.microsoft.com/office/drawing/2014/main" val="402719601"/>
                    </a:ext>
                  </a:extLst>
                </a:gridCol>
                <a:gridCol w="1992653">
                  <a:extLst>
                    <a:ext uri="{9D8B030D-6E8A-4147-A177-3AD203B41FA5}">
                      <a16:colId xmlns:a16="http://schemas.microsoft.com/office/drawing/2014/main" val="839342616"/>
                    </a:ext>
                  </a:extLst>
                </a:gridCol>
                <a:gridCol w="1992653">
                  <a:extLst>
                    <a:ext uri="{9D8B030D-6E8A-4147-A177-3AD203B41FA5}">
                      <a16:colId xmlns:a16="http://schemas.microsoft.com/office/drawing/2014/main" val="857665521"/>
                    </a:ext>
                  </a:extLst>
                </a:gridCol>
                <a:gridCol w="1992653">
                  <a:extLst>
                    <a:ext uri="{9D8B030D-6E8A-4147-A177-3AD203B41FA5}">
                      <a16:colId xmlns:a16="http://schemas.microsoft.com/office/drawing/2014/main" val="3056038791"/>
                    </a:ext>
                  </a:extLst>
                </a:gridCol>
                <a:gridCol w="1992653">
                  <a:extLst>
                    <a:ext uri="{9D8B030D-6E8A-4147-A177-3AD203B41FA5}">
                      <a16:colId xmlns:a16="http://schemas.microsoft.com/office/drawing/2014/main" val="2867421228"/>
                    </a:ext>
                  </a:extLst>
                </a:gridCol>
              </a:tblGrid>
              <a:tr h="5319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Coffee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Farmer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Distributor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Retailer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Consumer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868982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26355377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baseline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55898551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7213909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9443460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28363815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55800700"/>
                  </a:ext>
                </a:extLst>
              </a:tr>
              <a:tr h="531957"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80068795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86B1AD21-F27C-41BE-B9DE-34F3634D4091}"/>
              </a:ext>
            </a:extLst>
          </p:cNvPr>
          <p:cNvSpPr/>
          <p:nvPr/>
        </p:nvSpPr>
        <p:spPr>
          <a:xfrm>
            <a:off x="1961803" y="2635135"/>
            <a:ext cx="133004" cy="34082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CF74EE-7228-407A-BD15-2F8B6D925227}"/>
              </a:ext>
            </a:extLst>
          </p:cNvPr>
          <p:cNvSpPr/>
          <p:nvPr/>
        </p:nvSpPr>
        <p:spPr>
          <a:xfrm>
            <a:off x="10088877" y="4879571"/>
            <a:ext cx="141320" cy="11637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530F20-8C1D-4DB3-BE55-2F73615F451A}"/>
              </a:ext>
            </a:extLst>
          </p:cNvPr>
          <p:cNvSpPr/>
          <p:nvPr/>
        </p:nvSpPr>
        <p:spPr>
          <a:xfrm>
            <a:off x="8016244" y="4281056"/>
            <a:ext cx="199498" cy="1179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3E7599-7FE5-444F-9269-6978911C3F19}"/>
              </a:ext>
            </a:extLst>
          </p:cNvPr>
          <p:cNvSpPr/>
          <p:nvPr/>
        </p:nvSpPr>
        <p:spPr>
          <a:xfrm>
            <a:off x="5993476" y="3241962"/>
            <a:ext cx="171796" cy="11554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B8E572-3B9C-4B94-9A2D-BCC75136D94A}"/>
              </a:ext>
            </a:extLst>
          </p:cNvPr>
          <p:cNvSpPr/>
          <p:nvPr/>
        </p:nvSpPr>
        <p:spPr>
          <a:xfrm>
            <a:off x="4026130" y="2635135"/>
            <a:ext cx="121913" cy="27598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ABAC48D-3543-4F44-B12E-9CE73E9F8415}"/>
              </a:ext>
            </a:extLst>
          </p:cNvPr>
          <p:cNvCxnSpPr/>
          <p:nvPr/>
        </p:nvCxnSpPr>
        <p:spPr>
          <a:xfrm flipH="1">
            <a:off x="2211182" y="2884516"/>
            <a:ext cx="17429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AFF1D90-7AAB-4FED-9BCA-CAF9D9A26436}"/>
              </a:ext>
            </a:extLst>
          </p:cNvPr>
          <p:cNvCxnSpPr/>
          <p:nvPr/>
        </p:nvCxnSpPr>
        <p:spPr>
          <a:xfrm flipH="1">
            <a:off x="2211182" y="3144981"/>
            <a:ext cx="17429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8AC4F13-8F39-4B16-BE59-F6420A97DB64}"/>
              </a:ext>
            </a:extLst>
          </p:cNvPr>
          <p:cNvCxnSpPr/>
          <p:nvPr/>
        </p:nvCxnSpPr>
        <p:spPr>
          <a:xfrm flipH="1">
            <a:off x="2211182" y="3429000"/>
            <a:ext cx="17429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6A14B9B-B5F6-4ED0-9CB7-A4160BD2F780}"/>
              </a:ext>
            </a:extLst>
          </p:cNvPr>
          <p:cNvCxnSpPr/>
          <p:nvPr/>
        </p:nvCxnSpPr>
        <p:spPr>
          <a:xfrm flipH="1">
            <a:off x="2211182" y="3757352"/>
            <a:ext cx="17429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66D4E7E-7C32-4009-9E46-F57FE7B98F8F}"/>
              </a:ext>
            </a:extLst>
          </p:cNvPr>
          <p:cNvCxnSpPr/>
          <p:nvPr/>
        </p:nvCxnSpPr>
        <p:spPr>
          <a:xfrm flipH="1">
            <a:off x="4159134" y="3757352"/>
            <a:ext cx="17429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EC5D47D-25A3-4266-9D5F-08BFA95E122D}"/>
              </a:ext>
            </a:extLst>
          </p:cNvPr>
          <p:cNvCxnSpPr>
            <a:cxnSpLocks/>
          </p:cNvCxnSpPr>
          <p:nvPr/>
        </p:nvCxnSpPr>
        <p:spPr>
          <a:xfrm>
            <a:off x="4233949" y="4713316"/>
            <a:ext cx="37158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C0F4C76-5E45-4445-BD1E-9DEA5E0F571D}"/>
              </a:ext>
            </a:extLst>
          </p:cNvPr>
          <p:cNvCxnSpPr>
            <a:cxnSpLocks/>
          </p:cNvCxnSpPr>
          <p:nvPr/>
        </p:nvCxnSpPr>
        <p:spPr>
          <a:xfrm flipH="1">
            <a:off x="4233949" y="5081850"/>
            <a:ext cx="37324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07E2151-102C-492D-9F44-C42E5C65A8E4}"/>
              </a:ext>
            </a:extLst>
          </p:cNvPr>
          <p:cNvCxnSpPr/>
          <p:nvPr/>
        </p:nvCxnSpPr>
        <p:spPr>
          <a:xfrm flipH="1">
            <a:off x="8215742" y="5248097"/>
            <a:ext cx="17429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FDC7EF3-5C3E-49FD-BB62-75C6DD8B1797}"/>
              </a:ext>
            </a:extLst>
          </p:cNvPr>
          <p:cNvCxnSpPr>
            <a:cxnSpLocks/>
          </p:cNvCxnSpPr>
          <p:nvPr/>
        </p:nvCxnSpPr>
        <p:spPr>
          <a:xfrm>
            <a:off x="2094807" y="5669280"/>
            <a:ext cx="7863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2738C04-AC5D-4272-B23F-2E435DC672E3}"/>
              </a:ext>
            </a:extLst>
          </p:cNvPr>
          <p:cNvCxnSpPr>
            <a:cxnSpLocks/>
          </p:cNvCxnSpPr>
          <p:nvPr/>
        </p:nvCxnSpPr>
        <p:spPr>
          <a:xfrm>
            <a:off x="2094807" y="5946371"/>
            <a:ext cx="7863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B6993DA-E3F5-4EC3-9C38-630DF7D332A2}"/>
              </a:ext>
            </a:extLst>
          </p:cNvPr>
          <p:cNvSpPr txBox="1"/>
          <p:nvPr/>
        </p:nvSpPr>
        <p:spPr>
          <a:xfrm>
            <a:off x="2593571" y="2607518"/>
            <a:ext cx="1266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harvestItem</a:t>
            </a:r>
            <a:r>
              <a:rPr lang="en-US" sz="1200" dirty="0"/>
              <a:t>()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57EF48C-4A18-4905-8F38-A716B377EEB8}"/>
              </a:ext>
            </a:extLst>
          </p:cNvPr>
          <p:cNvSpPr txBox="1"/>
          <p:nvPr/>
        </p:nvSpPr>
        <p:spPr>
          <a:xfrm>
            <a:off x="2593571" y="2867981"/>
            <a:ext cx="1266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processtItem</a:t>
            </a:r>
            <a:r>
              <a:rPr lang="en-US" sz="1200" dirty="0"/>
              <a:t>()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F362119-4D32-44F8-ACB7-88458BCB9130}"/>
              </a:ext>
            </a:extLst>
          </p:cNvPr>
          <p:cNvSpPr txBox="1"/>
          <p:nvPr/>
        </p:nvSpPr>
        <p:spPr>
          <a:xfrm>
            <a:off x="2601871" y="3144981"/>
            <a:ext cx="1266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packItem</a:t>
            </a:r>
            <a:r>
              <a:rPr lang="en-US" sz="1200" dirty="0"/>
              <a:t>()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66A51C-48A4-402C-A273-D5076AD6CD74}"/>
              </a:ext>
            </a:extLst>
          </p:cNvPr>
          <p:cNvSpPr txBox="1"/>
          <p:nvPr/>
        </p:nvSpPr>
        <p:spPr>
          <a:xfrm>
            <a:off x="4635722" y="3427010"/>
            <a:ext cx="1266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buyItem</a:t>
            </a:r>
            <a:r>
              <a:rPr lang="en-US" sz="1200" dirty="0"/>
              <a:t>()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2028670-E657-461D-994B-808156D9F5F3}"/>
              </a:ext>
            </a:extLst>
          </p:cNvPr>
          <p:cNvSpPr txBox="1"/>
          <p:nvPr/>
        </p:nvSpPr>
        <p:spPr>
          <a:xfrm>
            <a:off x="2601872" y="3449781"/>
            <a:ext cx="1266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addtItem</a:t>
            </a:r>
            <a:r>
              <a:rPr lang="en-US" sz="1200" dirty="0"/>
              <a:t>()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E4CD0DC-DE22-48E1-ADA8-5D9B3F612AB7}"/>
              </a:ext>
            </a:extLst>
          </p:cNvPr>
          <p:cNvSpPr txBox="1"/>
          <p:nvPr/>
        </p:nvSpPr>
        <p:spPr>
          <a:xfrm>
            <a:off x="5493321" y="4441162"/>
            <a:ext cx="1266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shipItem</a:t>
            </a:r>
            <a:r>
              <a:rPr lang="en-US" sz="1200" dirty="0"/>
              <a:t>()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E92413F-E665-4D9E-889E-90EDF7F4D1F1}"/>
              </a:ext>
            </a:extLst>
          </p:cNvPr>
          <p:cNvSpPr txBox="1"/>
          <p:nvPr/>
        </p:nvSpPr>
        <p:spPr>
          <a:xfrm>
            <a:off x="5488466" y="4807014"/>
            <a:ext cx="1266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receiveItem</a:t>
            </a:r>
            <a:r>
              <a:rPr lang="en-US" sz="1200" dirty="0"/>
              <a:t>()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C9B0F7-3D95-4044-9CFB-D4F810A757C3}"/>
              </a:ext>
            </a:extLst>
          </p:cNvPr>
          <p:cNvSpPr txBox="1"/>
          <p:nvPr/>
        </p:nvSpPr>
        <p:spPr>
          <a:xfrm>
            <a:off x="8754440" y="4948327"/>
            <a:ext cx="1266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purchaseItem</a:t>
            </a:r>
            <a:r>
              <a:rPr lang="en-US" sz="1200" dirty="0"/>
              <a:t>()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A8C8910-CF6A-4315-A218-CE1E85353195}"/>
              </a:ext>
            </a:extLst>
          </p:cNvPr>
          <p:cNvSpPr txBox="1"/>
          <p:nvPr/>
        </p:nvSpPr>
        <p:spPr>
          <a:xfrm>
            <a:off x="5509950" y="5361103"/>
            <a:ext cx="1266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fetchItem</a:t>
            </a:r>
            <a:r>
              <a:rPr lang="en-US" sz="1200" dirty="0"/>
              <a:t>()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C5DB34C-CC71-4E94-B995-3F7FE53DA393}"/>
              </a:ext>
            </a:extLst>
          </p:cNvPr>
          <p:cNvSpPr txBox="1"/>
          <p:nvPr/>
        </p:nvSpPr>
        <p:spPr>
          <a:xfrm>
            <a:off x="5512717" y="5671450"/>
            <a:ext cx="1266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fetchItem</a:t>
            </a:r>
            <a:r>
              <a:rPr lang="en-US" sz="12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641167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9FA6B-6FE0-4B72-950D-DF4FD1046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967" y="286603"/>
            <a:ext cx="10066713" cy="1459070"/>
          </a:xfrm>
        </p:spPr>
        <p:txBody>
          <a:bodyPr>
            <a:normAutofit fontScale="90000"/>
          </a:bodyPr>
          <a:lstStyle/>
          <a:p>
            <a:r>
              <a:rPr lang="en-US" dirty="0"/>
              <a:t>FAIR TRADE COFFEE: </a:t>
            </a:r>
            <a:br>
              <a:rPr lang="en-US" dirty="0"/>
            </a:br>
            <a:r>
              <a:rPr lang="en-US" dirty="0"/>
              <a:t>STATE Diagram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79996E-B756-453E-B371-102EBAED8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0432989"/>
              </p:ext>
            </p:extLst>
          </p:nvPr>
        </p:nvGraphicFramePr>
        <p:xfrm>
          <a:off x="1106134" y="1945638"/>
          <a:ext cx="9971500" cy="2675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7150">
                  <a:extLst>
                    <a:ext uri="{9D8B030D-6E8A-4147-A177-3AD203B41FA5}">
                      <a16:colId xmlns:a16="http://schemas.microsoft.com/office/drawing/2014/main" val="402719601"/>
                    </a:ext>
                  </a:extLst>
                </a:gridCol>
                <a:gridCol w="997150">
                  <a:extLst>
                    <a:ext uri="{9D8B030D-6E8A-4147-A177-3AD203B41FA5}">
                      <a16:colId xmlns:a16="http://schemas.microsoft.com/office/drawing/2014/main" val="839342616"/>
                    </a:ext>
                  </a:extLst>
                </a:gridCol>
                <a:gridCol w="997150">
                  <a:extLst>
                    <a:ext uri="{9D8B030D-6E8A-4147-A177-3AD203B41FA5}">
                      <a16:colId xmlns:a16="http://schemas.microsoft.com/office/drawing/2014/main" val="857665521"/>
                    </a:ext>
                  </a:extLst>
                </a:gridCol>
                <a:gridCol w="997150">
                  <a:extLst>
                    <a:ext uri="{9D8B030D-6E8A-4147-A177-3AD203B41FA5}">
                      <a16:colId xmlns:a16="http://schemas.microsoft.com/office/drawing/2014/main" val="3056038791"/>
                    </a:ext>
                  </a:extLst>
                </a:gridCol>
                <a:gridCol w="997150">
                  <a:extLst>
                    <a:ext uri="{9D8B030D-6E8A-4147-A177-3AD203B41FA5}">
                      <a16:colId xmlns:a16="http://schemas.microsoft.com/office/drawing/2014/main" val="2867421228"/>
                    </a:ext>
                  </a:extLst>
                </a:gridCol>
                <a:gridCol w="997150">
                  <a:extLst>
                    <a:ext uri="{9D8B030D-6E8A-4147-A177-3AD203B41FA5}">
                      <a16:colId xmlns:a16="http://schemas.microsoft.com/office/drawing/2014/main" val="2230140366"/>
                    </a:ext>
                  </a:extLst>
                </a:gridCol>
                <a:gridCol w="997150">
                  <a:extLst>
                    <a:ext uri="{9D8B030D-6E8A-4147-A177-3AD203B41FA5}">
                      <a16:colId xmlns:a16="http://schemas.microsoft.com/office/drawing/2014/main" val="2439856138"/>
                    </a:ext>
                  </a:extLst>
                </a:gridCol>
                <a:gridCol w="997150">
                  <a:extLst>
                    <a:ext uri="{9D8B030D-6E8A-4147-A177-3AD203B41FA5}">
                      <a16:colId xmlns:a16="http://schemas.microsoft.com/office/drawing/2014/main" val="2594712435"/>
                    </a:ext>
                  </a:extLst>
                </a:gridCol>
                <a:gridCol w="997150">
                  <a:extLst>
                    <a:ext uri="{9D8B030D-6E8A-4147-A177-3AD203B41FA5}">
                      <a16:colId xmlns:a16="http://schemas.microsoft.com/office/drawing/2014/main" val="812051660"/>
                    </a:ext>
                  </a:extLst>
                </a:gridCol>
                <a:gridCol w="997150">
                  <a:extLst>
                    <a:ext uri="{9D8B030D-6E8A-4147-A177-3AD203B41FA5}">
                      <a16:colId xmlns:a16="http://schemas.microsoft.com/office/drawing/2014/main" val="773786594"/>
                    </a:ext>
                  </a:extLst>
                </a:gridCol>
              </a:tblGrid>
              <a:tr h="53500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Farmer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 Nova Light" panose="020F0502020204030204"/>
                          <a:ea typeface="+mn-ea"/>
                          <a:cs typeface="+mn-cs"/>
                        </a:rPr>
                        <a:t>Farmer</a:t>
                      </a:r>
                      <a:endParaRPr kumimoji="0" 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 Nova Light" panose="020F0502020204030204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 Nova Light" panose="020F0502020204030204"/>
                          <a:ea typeface="+mn-ea"/>
                          <a:cs typeface="+mn-cs"/>
                        </a:rPr>
                        <a:t>Farmer</a:t>
                      </a:r>
                      <a:endParaRPr kumimoji="0" 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 Nova Light" panose="020F0502020204030204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 Nova Light" panose="020F0502020204030204"/>
                          <a:ea typeface="+mn-ea"/>
                          <a:cs typeface="+mn-cs"/>
                        </a:rPr>
                        <a:t>Farmer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Arial Nova Light" panose="020B0304020202020204" pitchFamily="34" charset="0"/>
                        </a:rPr>
                        <a:t>Distributor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Arial Nova Light" panose="020B0304020202020204" pitchFamily="34" charset="0"/>
                        </a:rPr>
                        <a:t>Farmer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Arial Nova Light" panose="020B0304020202020204" pitchFamily="34" charset="0"/>
                        </a:rPr>
                        <a:t>Retailer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Arial Nova Light" panose="020B0304020202020204" pitchFamily="34" charset="0"/>
                        </a:rPr>
                        <a:t>Consumer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chemeClr val="bg1"/>
                          </a:solidFill>
                          <a:effectLst/>
                          <a:latin typeface="Arial Nova Light" panose="020B0304020202020204" pitchFamily="34" charset="0"/>
                        </a:rPr>
                        <a:t>Consumer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Arial Nova Light" panose="020B03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Arial Nova Light" panose="020B0304020202020204" pitchFamily="34" charset="0"/>
                        </a:rPr>
                        <a:t>Consumer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56868982"/>
                  </a:ext>
                </a:extLst>
              </a:tr>
              <a:tr h="5350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isHarvester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isProcessor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isPacker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isOwner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isBuyer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isShipper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isReceiver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isPurchaser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isEnquiring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isEnquiring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55898551"/>
                  </a:ext>
                </a:extLst>
              </a:tr>
              <a:tr h="5350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harvestItem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processItem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packItem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addItem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buyItem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shipItem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receiveItem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purchaseItem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requestItem1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requestItem2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39443460"/>
                  </a:ext>
                </a:extLst>
              </a:tr>
              <a:tr h="535005">
                <a:tc gridSpan="10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COFFEE STATE</a:t>
                      </a: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28363815"/>
                  </a:ext>
                </a:extLst>
              </a:tr>
              <a:tr h="5350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harvested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processed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packed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added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Bought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Shipped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Received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Purchased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itemRetrieved1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itemRetrieved2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55800700"/>
                  </a:ext>
                </a:extLst>
              </a:tr>
            </a:tbl>
          </a:graphicData>
        </a:graphic>
      </p:graphicFrame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45BCCAD-8407-4B01-82D4-2BE4179924C7}"/>
              </a:ext>
            </a:extLst>
          </p:cNvPr>
          <p:cNvCxnSpPr/>
          <p:nvPr/>
        </p:nvCxnSpPr>
        <p:spPr>
          <a:xfrm>
            <a:off x="1612669" y="2876204"/>
            <a:ext cx="0" cy="241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1BC565D-7833-4A18-B1FF-F418D9171F42}"/>
              </a:ext>
            </a:extLst>
          </p:cNvPr>
          <p:cNvCxnSpPr/>
          <p:nvPr/>
        </p:nvCxnSpPr>
        <p:spPr>
          <a:xfrm>
            <a:off x="2596342" y="2908069"/>
            <a:ext cx="0" cy="241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40A2306-85D3-4DC9-B1F4-12B7663AEAC8}"/>
              </a:ext>
            </a:extLst>
          </p:cNvPr>
          <p:cNvCxnSpPr/>
          <p:nvPr/>
        </p:nvCxnSpPr>
        <p:spPr>
          <a:xfrm>
            <a:off x="3629891" y="2908069"/>
            <a:ext cx="0" cy="241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41578DB-0D0E-4483-9EE4-2882EBA828C2}"/>
              </a:ext>
            </a:extLst>
          </p:cNvPr>
          <p:cNvCxnSpPr/>
          <p:nvPr/>
        </p:nvCxnSpPr>
        <p:spPr>
          <a:xfrm>
            <a:off x="4596938" y="2939935"/>
            <a:ext cx="0" cy="241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94668418-FDA3-44E0-AC4E-063CF7ECF578}"/>
              </a:ext>
            </a:extLst>
          </p:cNvPr>
          <p:cNvCxnSpPr/>
          <p:nvPr/>
        </p:nvCxnSpPr>
        <p:spPr>
          <a:xfrm>
            <a:off x="5597237" y="2908069"/>
            <a:ext cx="0" cy="241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02C469B-137C-4237-BEEE-4DF0660929FA}"/>
              </a:ext>
            </a:extLst>
          </p:cNvPr>
          <p:cNvCxnSpPr/>
          <p:nvPr/>
        </p:nvCxnSpPr>
        <p:spPr>
          <a:xfrm>
            <a:off x="6605847" y="2908069"/>
            <a:ext cx="0" cy="241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380FFD7-CA54-49CF-8DA2-AA7689586914}"/>
              </a:ext>
            </a:extLst>
          </p:cNvPr>
          <p:cNvCxnSpPr/>
          <p:nvPr/>
        </p:nvCxnSpPr>
        <p:spPr>
          <a:xfrm>
            <a:off x="7589520" y="2876204"/>
            <a:ext cx="0" cy="241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4D647E3C-39CD-4249-B5E6-5EDC7F3AABA4}"/>
              </a:ext>
            </a:extLst>
          </p:cNvPr>
          <p:cNvCxnSpPr/>
          <p:nvPr/>
        </p:nvCxnSpPr>
        <p:spPr>
          <a:xfrm>
            <a:off x="8606443" y="2876204"/>
            <a:ext cx="0" cy="241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8116C239-E979-4D23-B846-286D6F044EED}"/>
              </a:ext>
            </a:extLst>
          </p:cNvPr>
          <p:cNvCxnSpPr/>
          <p:nvPr/>
        </p:nvCxnSpPr>
        <p:spPr>
          <a:xfrm>
            <a:off x="9623368" y="2876204"/>
            <a:ext cx="0" cy="241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F792A26-C1C2-4F80-84B6-FEA478614684}"/>
              </a:ext>
            </a:extLst>
          </p:cNvPr>
          <p:cNvCxnSpPr/>
          <p:nvPr/>
        </p:nvCxnSpPr>
        <p:spPr>
          <a:xfrm>
            <a:off x="10623665" y="2876204"/>
            <a:ext cx="0" cy="241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76F1006-1A36-46C5-B2BA-CC5779BB521A}"/>
              </a:ext>
            </a:extLst>
          </p:cNvPr>
          <p:cNvCxnSpPr>
            <a:cxnSpLocks/>
          </p:cNvCxnSpPr>
          <p:nvPr/>
        </p:nvCxnSpPr>
        <p:spPr>
          <a:xfrm>
            <a:off x="2028305" y="4372495"/>
            <a:ext cx="149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9DF74974-533B-4688-A9F6-4B3A72F22516}"/>
              </a:ext>
            </a:extLst>
          </p:cNvPr>
          <p:cNvCxnSpPr>
            <a:cxnSpLocks/>
          </p:cNvCxnSpPr>
          <p:nvPr/>
        </p:nvCxnSpPr>
        <p:spPr>
          <a:xfrm>
            <a:off x="3011978" y="4466706"/>
            <a:ext cx="149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9FB6CE89-F2AC-434A-9917-FB7F0F4C18A3}"/>
              </a:ext>
            </a:extLst>
          </p:cNvPr>
          <p:cNvCxnSpPr>
            <a:cxnSpLocks/>
          </p:cNvCxnSpPr>
          <p:nvPr/>
        </p:nvCxnSpPr>
        <p:spPr>
          <a:xfrm>
            <a:off x="4045526" y="4483332"/>
            <a:ext cx="149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E75E9FE1-ABC5-4CF5-BFA7-3E3DE314DB42}"/>
              </a:ext>
            </a:extLst>
          </p:cNvPr>
          <p:cNvCxnSpPr>
            <a:cxnSpLocks/>
          </p:cNvCxnSpPr>
          <p:nvPr/>
        </p:nvCxnSpPr>
        <p:spPr>
          <a:xfrm>
            <a:off x="5020886" y="4483332"/>
            <a:ext cx="149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1A00AF3B-8ACB-4721-9D35-C8314C619C93}"/>
              </a:ext>
            </a:extLst>
          </p:cNvPr>
          <p:cNvCxnSpPr>
            <a:cxnSpLocks/>
          </p:cNvCxnSpPr>
          <p:nvPr/>
        </p:nvCxnSpPr>
        <p:spPr>
          <a:xfrm>
            <a:off x="6032269" y="4494415"/>
            <a:ext cx="149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3400577-1332-433F-B31C-44CF2AA795F4}"/>
              </a:ext>
            </a:extLst>
          </p:cNvPr>
          <p:cNvCxnSpPr>
            <a:cxnSpLocks/>
          </p:cNvCxnSpPr>
          <p:nvPr/>
        </p:nvCxnSpPr>
        <p:spPr>
          <a:xfrm>
            <a:off x="8035636" y="4466706"/>
            <a:ext cx="149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4371C1F-804B-496C-BC08-5F2BDAAA1A86}"/>
              </a:ext>
            </a:extLst>
          </p:cNvPr>
          <p:cNvCxnSpPr>
            <a:cxnSpLocks/>
          </p:cNvCxnSpPr>
          <p:nvPr/>
        </p:nvCxnSpPr>
        <p:spPr>
          <a:xfrm>
            <a:off x="9035934" y="4466706"/>
            <a:ext cx="149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54114FCC-1D1E-4B96-BC7D-B711967C4E9E}"/>
              </a:ext>
            </a:extLst>
          </p:cNvPr>
          <p:cNvCxnSpPr>
            <a:cxnSpLocks/>
          </p:cNvCxnSpPr>
          <p:nvPr/>
        </p:nvCxnSpPr>
        <p:spPr>
          <a:xfrm>
            <a:off x="10019606" y="4466706"/>
            <a:ext cx="149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223379B7-D46F-4CAC-94FA-A7C886060775}"/>
              </a:ext>
            </a:extLst>
          </p:cNvPr>
          <p:cNvCxnSpPr>
            <a:cxnSpLocks/>
          </p:cNvCxnSpPr>
          <p:nvPr/>
        </p:nvCxnSpPr>
        <p:spPr>
          <a:xfrm>
            <a:off x="7038109" y="4497186"/>
            <a:ext cx="149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011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26FD2A7-71A8-426E-8246-C13C5A7BA1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444301"/>
              </p:ext>
            </p:extLst>
          </p:nvPr>
        </p:nvGraphicFramePr>
        <p:xfrm>
          <a:off x="7124008" y="1944869"/>
          <a:ext cx="4937759" cy="2656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8019">
                  <a:extLst>
                    <a:ext uri="{9D8B030D-6E8A-4147-A177-3AD203B41FA5}">
                      <a16:colId xmlns:a16="http://schemas.microsoft.com/office/drawing/2014/main" val="4052015266"/>
                    </a:ext>
                  </a:extLst>
                </a:gridCol>
                <a:gridCol w="3369740">
                  <a:extLst>
                    <a:ext uri="{9D8B030D-6E8A-4147-A177-3AD203B41FA5}">
                      <a16:colId xmlns:a16="http://schemas.microsoft.com/office/drawing/2014/main" val="708807208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633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Item : struct</a:t>
                      </a:r>
                    </a:p>
                    <a:p>
                      <a:r>
                        <a:rPr lang="en-US" b="1" dirty="0"/>
                        <a:t>State : </a:t>
                      </a:r>
                      <a:r>
                        <a:rPr lang="en-US" b="1" dirty="0" err="1"/>
                        <a:t>enum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    Harvested()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    Processed()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    Packed()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   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ForSale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()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    Sold()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    Shipped()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    Received()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    Purchased()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180969"/>
                  </a:ext>
                </a:extLst>
              </a:tr>
            </a:tbl>
          </a:graphicData>
        </a:graphic>
      </p:graphicFrame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6A600563-5863-49DD-BA55-C5DEC84066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720192"/>
              </p:ext>
            </p:extLst>
          </p:nvPr>
        </p:nvGraphicFramePr>
        <p:xfrm>
          <a:off x="294639" y="1944869"/>
          <a:ext cx="6671426" cy="238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1426">
                  <a:extLst>
                    <a:ext uri="{9D8B030D-6E8A-4147-A177-3AD203B41FA5}">
                      <a16:colId xmlns:a16="http://schemas.microsoft.com/office/drawing/2014/main" val="38000617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ACCESS CONTROL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67599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+   _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addConsumer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(address of sender):address  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+   _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addDistributor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(address of sender):address  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+   _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addFarmer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(address of sender):address  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+   _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addRetailer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(address of sender):address  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+   _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addConsumer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(address of sender):address</a:t>
                      </a:r>
                    </a:p>
                    <a:p>
                      <a:r>
                        <a:rPr lang="en-US" sz="1800" dirty="0">
                          <a:latin typeface="Consolas" panose="020B0609020204030204" pitchFamily="49" charset="0"/>
                        </a:rPr>
                        <a:t> +   </a:t>
                      </a:r>
                      <a:r>
                        <a:rPr lang="en-US" sz="1800" dirty="0" err="1">
                          <a:latin typeface="Consolas" panose="020B0609020204030204" pitchFamily="49" charset="0"/>
                        </a:rPr>
                        <a:t>setOwner</a:t>
                      </a:r>
                      <a:r>
                        <a:rPr lang="en-US" sz="1800" dirty="0">
                          <a:latin typeface="Consolas" panose="020B0609020204030204" pitchFamily="49" charset="0"/>
                        </a:rPr>
                        <a:t>(address):address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11165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F4D3ABDE-4F61-4F8E-8819-CE8E2B7DD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643" y="286603"/>
            <a:ext cx="10066713" cy="1459070"/>
          </a:xfrm>
        </p:spPr>
        <p:txBody>
          <a:bodyPr>
            <a:normAutofit fontScale="90000"/>
          </a:bodyPr>
          <a:lstStyle/>
          <a:p>
            <a:r>
              <a:rPr lang="en-US" dirty="0"/>
              <a:t>FAIR TRADE COFFEE: </a:t>
            </a:r>
            <a:br>
              <a:rPr lang="en-US" dirty="0"/>
            </a:br>
            <a:r>
              <a:rPr lang="en-US" dirty="0"/>
              <a:t>CLASS Diagram</a:t>
            </a:r>
          </a:p>
        </p:txBody>
      </p:sp>
    </p:spTree>
    <p:extLst>
      <p:ext uri="{BB962C8B-B14F-4D97-AF65-F5344CB8AC3E}">
        <p14:creationId xmlns:p14="http://schemas.microsoft.com/office/powerpoint/2010/main" val="135157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9FA6B-6FE0-4B72-950D-DF4FD1046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643" y="286603"/>
            <a:ext cx="10066713" cy="1459070"/>
          </a:xfrm>
        </p:spPr>
        <p:txBody>
          <a:bodyPr>
            <a:normAutofit fontScale="90000"/>
          </a:bodyPr>
          <a:lstStyle/>
          <a:p>
            <a:r>
              <a:rPr lang="en-US" dirty="0"/>
              <a:t>FAIR TRADE COFFEE: </a:t>
            </a:r>
            <a:br>
              <a:rPr lang="en-US" dirty="0"/>
            </a:br>
            <a:r>
              <a:rPr lang="en-US" dirty="0"/>
              <a:t>CLASS Diagram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3F6A895-FC16-4311-85A3-8666EA85F6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796602"/>
              </p:ext>
            </p:extLst>
          </p:nvPr>
        </p:nvGraphicFramePr>
        <p:xfrm>
          <a:off x="-1" y="1745673"/>
          <a:ext cx="11629505" cy="457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0517">
                  <a:extLst>
                    <a:ext uri="{9D8B030D-6E8A-4147-A177-3AD203B41FA5}">
                      <a16:colId xmlns:a16="http://schemas.microsoft.com/office/drawing/2014/main" val="3811117352"/>
                    </a:ext>
                  </a:extLst>
                </a:gridCol>
                <a:gridCol w="6458988">
                  <a:extLst>
                    <a:ext uri="{9D8B030D-6E8A-4147-A177-3AD203B41FA5}">
                      <a16:colId xmlns:a16="http://schemas.microsoft.com/office/drawing/2014/main" val="371669574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226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uint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    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sku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 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uint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    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upc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address 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ownerID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 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address 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originFarmerID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string  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originFarmName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string  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originFarmInformation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string  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originFarmLatitude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string  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originFarmLongitude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 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uint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    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productID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 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string  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productNotes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uint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    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productPrice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State   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itemState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 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address 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distributorID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 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address 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retailerID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</a:t>
                      </a:r>
                    </a:p>
                    <a:p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    address </a:t>
                      </a:r>
                      <a:r>
                        <a:rPr lang="en-US" sz="1800" b="0" dirty="0" err="1">
                          <a:effectLst/>
                          <a:latin typeface="Consolas" panose="020B0609020204030204" pitchFamily="49" charset="0"/>
                        </a:rPr>
                        <a:t>consumerID</a:t>
                      </a:r>
                      <a:r>
                        <a:rPr lang="en-US" sz="1800" b="0" dirty="0">
                          <a:effectLst/>
                          <a:latin typeface="Consolas" panose="020B0609020204030204" pitchFamily="49" charset="0"/>
                        </a:rPr>
                        <a:t>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harvestItem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uint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address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originFarmerID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originFarmName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originFarmInformation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 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originFarmLatitude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 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originFarmLongitude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 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productNotes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processItem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uint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packItem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uint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sellItem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uint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uint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_price)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buyItem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uint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shipItem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uint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receiveItem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uint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purchaseItem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uint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fetchItemBuffer1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uint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fetchItemBuffer2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uint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496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021427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_2SEEDS">
      <a:dk1>
        <a:srgbClr val="000000"/>
      </a:dk1>
      <a:lt1>
        <a:srgbClr val="FFFFFF"/>
      </a:lt1>
      <a:dk2>
        <a:srgbClr val="252441"/>
      </a:dk2>
      <a:lt2>
        <a:srgbClr val="E2E2E8"/>
      </a:lt2>
      <a:accent1>
        <a:srgbClr val="A3A470"/>
      </a:accent1>
      <a:accent2>
        <a:srgbClr val="B49E7B"/>
      </a:accent2>
      <a:accent3>
        <a:srgbClr val="95A77E"/>
      </a:accent3>
      <a:accent4>
        <a:srgbClr val="7F96BA"/>
      </a:accent4>
      <a:accent5>
        <a:srgbClr val="9796C6"/>
      </a:accent5>
      <a:accent6>
        <a:srgbClr val="987FBA"/>
      </a:accent6>
      <a:hlink>
        <a:srgbClr val="6B69AE"/>
      </a:hlink>
      <a:folHlink>
        <a:srgbClr val="7F7F7F"/>
      </a:folHlink>
    </a:clrScheme>
    <a:fontScheme name="Retrospect">
      <a:majorFont>
        <a:latin typeface="Bembo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 Ligh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2532</TotalTime>
  <Words>381</Words>
  <Application>Microsoft Office PowerPoint</Application>
  <PresentationFormat>Widescreen</PresentationFormat>
  <Paragraphs>124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 Nova Light</vt:lpstr>
      <vt:lpstr>Bembo</vt:lpstr>
      <vt:lpstr>Calibri</vt:lpstr>
      <vt:lpstr>Consolas</vt:lpstr>
      <vt:lpstr>RetrospectVTI</vt:lpstr>
      <vt:lpstr>PowerPoint Presentation</vt:lpstr>
      <vt:lpstr>FAIR TRADE COFFEE:  ACTIVITY Diagram</vt:lpstr>
      <vt:lpstr>FAIR TRADE COFFEE:  SEQUENCING Diagram</vt:lpstr>
      <vt:lpstr>FAIR TRADE COFFEE:  STATE Diagram</vt:lpstr>
      <vt:lpstr>FAIR TRADE COFFEE:  CLASS Diagram</vt:lpstr>
      <vt:lpstr>FAIR TRADE COFFEE:  CLASS Diagram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Guy Thackray</dc:creator>
  <cp:lastModifiedBy>Guy Thackray</cp:lastModifiedBy>
  <cp:revision>12</cp:revision>
  <dcterms:created xsi:type="dcterms:W3CDTF">2022-04-25T10:53:31Z</dcterms:created>
  <dcterms:modified xsi:type="dcterms:W3CDTF">2022-04-27T05:06:29Z</dcterms:modified>
</cp:coreProperties>
</file>

<file path=docProps/thumbnail.jpeg>
</file>